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6" r:id="rId3"/>
    <p:sldId id="259" r:id="rId4"/>
    <p:sldId id="258" r:id="rId5"/>
    <p:sldId id="261" r:id="rId6"/>
    <p:sldId id="263" r:id="rId7"/>
    <p:sldId id="260" r:id="rId8"/>
    <p:sldId id="262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90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0DF63-3BF3-447A-8674-581C4CF84A8C}" type="datetimeFigureOut">
              <a:rPr lang="hu-HU" smtClean="0"/>
              <a:t>2024. 07. 24.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BB832-0AFA-40D8-A70C-A375032A326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859648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0DF63-3BF3-447A-8674-581C4CF84A8C}" type="datetimeFigureOut">
              <a:rPr lang="hu-HU" smtClean="0"/>
              <a:t>2024. 07. 24.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BB832-0AFA-40D8-A70C-A375032A326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783898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0DF63-3BF3-447A-8674-581C4CF84A8C}" type="datetimeFigureOut">
              <a:rPr lang="hu-HU" smtClean="0"/>
              <a:t>2024. 07. 24.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BB832-0AFA-40D8-A70C-A375032A326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038621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0DF63-3BF3-447A-8674-581C4CF84A8C}" type="datetimeFigureOut">
              <a:rPr lang="hu-HU" smtClean="0"/>
              <a:t>2024. 07. 24.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BB832-0AFA-40D8-A70C-A375032A326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728464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0DF63-3BF3-447A-8674-581C4CF84A8C}" type="datetimeFigureOut">
              <a:rPr lang="hu-HU" smtClean="0"/>
              <a:t>2024. 07. 24.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BB832-0AFA-40D8-A70C-A375032A326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31270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0DF63-3BF3-447A-8674-581C4CF84A8C}" type="datetimeFigureOut">
              <a:rPr lang="hu-HU" smtClean="0"/>
              <a:t>2024. 07. 24.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BB832-0AFA-40D8-A70C-A375032A326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68659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0DF63-3BF3-447A-8674-581C4CF84A8C}" type="datetimeFigureOut">
              <a:rPr lang="hu-HU" smtClean="0"/>
              <a:t>2024. 07. 24.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BB832-0AFA-40D8-A70C-A375032A326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73799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0DF63-3BF3-447A-8674-581C4CF84A8C}" type="datetimeFigureOut">
              <a:rPr lang="hu-HU" smtClean="0"/>
              <a:t>2024. 07. 24.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BB832-0AFA-40D8-A70C-A375032A326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05364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0DF63-3BF3-447A-8674-581C4CF84A8C}" type="datetimeFigureOut">
              <a:rPr lang="hu-HU" smtClean="0"/>
              <a:t>2024. 07. 24.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BB832-0AFA-40D8-A70C-A375032A326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95588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0DF63-3BF3-447A-8674-581C4CF84A8C}" type="datetimeFigureOut">
              <a:rPr lang="hu-HU" smtClean="0"/>
              <a:t>2024. 07. 24.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BB832-0AFA-40D8-A70C-A375032A326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45431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0DF63-3BF3-447A-8674-581C4CF84A8C}" type="datetimeFigureOut">
              <a:rPr lang="hu-HU" smtClean="0"/>
              <a:t>2024. 07. 24.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BB832-0AFA-40D8-A70C-A375032A3262}" type="slidenum">
              <a:rPr lang="hu-HU" smtClean="0"/>
              <a:t>‹#›</a:t>
            </a:fld>
            <a:endParaRPr lang="hu-H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588588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0DF63-3BF3-447A-8674-581C4CF84A8C}" type="datetimeFigureOut">
              <a:rPr lang="hu-HU" smtClean="0"/>
              <a:t>2024. 07. 24.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BB832-0AFA-40D8-A70C-A375032A326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779799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0DF63-3BF3-447A-8674-581C4CF84A8C}" type="datetimeFigureOut">
              <a:rPr lang="hu-HU" smtClean="0"/>
              <a:t>2024. 07. 24.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BB832-0AFA-40D8-A70C-A375032A3262}" type="slidenum">
              <a:rPr lang="hu-HU" smtClean="0"/>
              <a:t>‹#›</a:t>
            </a:fld>
            <a:endParaRPr lang="hu-H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999998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0DF63-3BF3-447A-8674-581C4CF84A8C}" type="datetimeFigureOut">
              <a:rPr lang="hu-HU" smtClean="0"/>
              <a:t>2024. 07. 24.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BB832-0AFA-40D8-A70C-A375032A326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250614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0DF63-3BF3-447A-8674-581C4CF84A8C}" type="datetimeFigureOut">
              <a:rPr lang="hu-HU" smtClean="0"/>
              <a:t>2024. 07. 24.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BB832-0AFA-40D8-A70C-A375032A326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47586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0DF63-3BF3-447A-8674-581C4CF84A8C}" type="datetimeFigureOut">
              <a:rPr lang="hu-HU" smtClean="0"/>
              <a:t>2024. 07. 24.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BB832-0AFA-40D8-A70C-A375032A326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923307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20DF63-3BF3-447A-8674-581C4CF84A8C}" type="datetimeFigureOut">
              <a:rPr lang="hu-HU" smtClean="0"/>
              <a:t>2024. 07. 24.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B5BB832-0AFA-40D8-A70C-A375032A326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18730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1C05D43-25C7-E4BA-5352-128CFBFE47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0423" y="835017"/>
            <a:ext cx="4410720" cy="3215820"/>
          </a:xfrm>
        </p:spPr>
        <p:txBody>
          <a:bodyPr>
            <a:normAutofit/>
          </a:bodyPr>
          <a:lstStyle/>
          <a:p>
            <a:pPr algn="l"/>
            <a:r>
              <a:rPr lang="hu-HU" sz="4600" b="1">
                <a:latin typeface="Georgia" panose="02040502050405020303" pitchFamily="18" charset="0"/>
                <a:ea typeface="Cambria" panose="02040503050406030204" pitchFamily="18" charset="0"/>
                <a:cs typeface="Calibri" panose="020F0502020204030204" pitchFamily="34" charset="0"/>
              </a:rPr>
              <a:t>Határtalanul program</a:t>
            </a:r>
          </a:p>
        </p:txBody>
      </p:sp>
      <p:sp>
        <p:nvSpPr>
          <p:cNvPr id="6" name="Alcím 5">
            <a:extLst>
              <a:ext uri="{FF2B5EF4-FFF2-40B4-BE49-F238E27FC236}">
                <a16:creationId xmlns:a16="http://schemas.microsoft.com/office/drawing/2014/main" id="{78DB2681-1A73-959A-5E89-07CFEA2A00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0423" y="4050833"/>
            <a:ext cx="4410720" cy="1990529"/>
          </a:xfrm>
        </p:spPr>
        <p:txBody>
          <a:bodyPr>
            <a:normAutofit/>
          </a:bodyPr>
          <a:lstStyle/>
          <a:p>
            <a:pPr algn="l">
              <a:spcBef>
                <a:spcPct val="0"/>
              </a:spcBef>
              <a:spcAft>
                <a:spcPts val="600"/>
              </a:spcAft>
            </a:pPr>
            <a:r>
              <a:rPr lang="hu-HU" b="1">
                <a:latin typeface="Georgia" panose="02040502050405020303" pitchFamily="18" charset="0"/>
                <a:ea typeface="Cambria" panose="02040503050406030204" pitchFamily="18" charset="0"/>
                <a:cs typeface="Calibri" panose="020F0502020204030204" pitchFamily="34" charset="0"/>
              </a:rPr>
              <a:t>Előkészítése</a:t>
            </a:r>
          </a:p>
        </p:txBody>
      </p:sp>
      <p:pic>
        <p:nvPicPr>
          <p:cNvPr id="8" name="Kép 7" descr="A képen szöveg, képernyőkép, Betűtípus, embléma látható&#10;&#10;Automatikusan generált leírás">
            <a:extLst>
              <a:ext uri="{FF2B5EF4-FFF2-40B4-BE49-F238E27FC236}">
                <a16:creationId xmlns:a16="http://schemas.microsoft.com/office/drawing/2014/main" id="{4EBFEC04-A2AB-7C83-9A49-63B9984013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6737" y="151971"/>
            <a:ext cx="3266819" cy="2899303"/>
          </a:xfrm>
          <a:prstGeom prst="rect">
            <a:avLst/>
          </a:prstGeom>
        </p:spPr>
      </p:pic>
      <p:pic>
        <p:nvPicPr>
          <p:cNvPr id="10" name="Kép 9" descr="A képen szöveg, Grafika, Betűtípus, embléma látható&#10;&#10;Automatikusan generált leírás">
            <a:extLst>
              <a:ext uri="{FF2B5EF4-FFF2-40B4-BE49-F238E27FC236}">
                <a16:creationId xmlns:a16="http://schemas.microsoft.com/office/drawing/2014/main" id="{92BDC0AD-E63E-49AF-BBE4-6AC23C41CC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659816"/>
            <a:ext cx="2461059" cy="2413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877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9179DE42-5613-4B35-A1E6-6CCBAA13C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B898B32-3891-4C3A-8F58-C5969D2E90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9524500" y="0"/>
            <a:ext cx="1219200" cy="685800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AE4806D-B8F9-4679-A68A-9BD21C01A3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361267" y="3681413"/>
            <a:ext cx="4763558" cy="3176587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23">
            <a:extLst>
              <a:ext uri="{FF2B5EF4-FFF2-40B4-BE49-F238E27FC236}">
                <a16:creationId xmlns:a16="http://schemas.microsoft.com/office/drawing/2014/main" id="{52FB45E9-914E-4471-AC87-E475CD5176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25887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15" name="Rectangle 25">
            <a:extLst>
              <a:ext uri="{FF2B5EF4-FFF2-40B4-BE49-F238E27FC236}">
                <a16:creationId xmlns:a16="http://schemas.microsoft.com/office/drawing/2014/main" id="{C310626D-5743-49D4-8F7D-88C4F8F057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2271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3C195FC1-B568-4C72-9902-34CB35DDD7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22712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19" name="Rectangle 27">
            <a:extLst>
              <a:ext uri="{FF2B5EF4-FFF2-40B4-BE49-F238E27FC236}">
                <a16:creationId xmlns:a16="http://schemas.microsoft.com/office/drawing/2014/main" id="{EF2BDF77-362C-43F0-8CBB-A969EC2AE0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25886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4BE96B01-3929-432D-B8C2-ADBCB74C2E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25887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2A6FCDE6-CDE2-4C51-B18E-A95CFB6797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8467"/>
            <a:ext cx="9175713" cy="6866467"/>
          </a:xfrm>
          <a:custGeom>
            <a:avLst/>
            <a:gdLst>
              <a:gd name="connsiteX0" fmla="*/ 0 w 9175713"/>
              <a:gd name="connsiteY0" fmla="*/ 0 h 6866467"/>
              <a:gd name="connsiteX1" fmla="*/ 1249825 w 9175713"/>
              <a:gd name="connsiteY1" fmla="*/ 0 h 6866467"/>
              <a:gd name="connsiteX2" fmla="*/ 1249825 w 9175713"/>
              <a:gd name="connsiteY2" fmla="*/ 8467 h 6866467"/>
              <a:gd name="connsiteX3" fmla="*/ 9175713 w 9175713"/>
              <a:gd name="connsiteY3" fmla="*/ 8467 h 6866467"/>
              <a:gd name="connsiteX4" fmla="*/ 9175713 w 9175713"/>
              <a:gd name="connsiteY4" fmla="*/ 6866467 h 6866467"/>
              <a:gd name="connsiteX5" fmla="*/ 1249825 w 9175713"/>
              <a:gd name="connsiteY5" fmla="*/ 6866467 h 6866467"/>
              <a:gd name="connsiteX6" fmla="*/ 1109382 w 9175713"/>
              <a:gd name="connsiteY6" fmla="*/ 6866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75713" h="6866467">
                <a:moveTo>
                  <a:pt x="0" y="0"/>
                </a:moveTo>
                <a:lnTo>
                  <a:pt x="1249825" y="0"/>
                </a:lnTo>
                <a:lnTo>
                  <a:pt x="1249825" y="8467"/>
                </a:lnTo>
                <a:lnTo>
                  <a:pt x="9175713" y="8467"/>
                </a:lnTo>
                <a:lnTo>
                  <a:pt x="9175713" y="6866467"/>
                </a:lnTo>
                <a:lnTo>
                  <a:pt x="1249825" y="6866467"/>
                </a:lnTo>
                <a:lnTo>
                  <a:pt x="1109382" y="68664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85F188CA-BE5F-63D3-4A2B-F36CE1C5AE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54120" y="1020871"/>
            <a:ext cx="6960759" cy="2849671"/>
          </a:xfrm>
        </p:spPr>
        <p:txBody>
          <a:bodyPr>
            <a:normAutofit/>
          </a:bodyPr>
          <a:lstStyle/>
          <a:p>
            <a:pPr algn="l"/>
            <a:r>
              <a:rPr lang="hu-HU" sz="5100">
                <a:solidFill>
                  <a:srgbClr val="FFFFFF"/>
                </a:solidFill>
              </a:rPr>
              <a:t>Barangoló/Okosdoboz</a:t>
            </a:r>
          </a:p>
        </p:txBody>
      </p:sp>
      <p:sp>
        <p:nvSpPr>
          <p:cNvPr id="25" name="Isosceles Triangle 24">
            <a:extLst>
              <a:ext uri="{FF2B5EF4-FFF2-40B4-BE49-F238E27FC236}">
                <a16:creationId xmlns:a16="http://schemas.microsoft.com/office/drawing/2014/main" id="{9D2E8756-2465-473A-BA2A-2DB1D62247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992146" y="3271487"/>
            <a:ext cx="220660" cy="186439"/>
          </a:xfrm>
          <a:prstGeom prst="triangl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532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72D4085A-B65B-630A-5AD6-1C95A7FA84FD}"/>
              </a:ext>
            </a:extLst>
          </p:cNvPr>
          <p:cNvSpPr txBox="1"/>
          <p:nvPr/>
        </p:nvSpPr>
        <p:spPr>
          <a:xfrm>
            <a:off x="616688" y="626239"/>
            <a:ext cx="887818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400" b="1" dirty="0">
                <a:latin typeface="Calibri" panose="020F0502020204030204" pitchFamily="34" charset="0"/>
                <a:cs typeface="Calibri" panose="020F0502020204030204" pitchFamily="34" charset="0"/>
              </a:rPr>
              <a:t>2024. április 22.</a:t>
            </a:r>
          </a:p>
          <a:p>
            <a:pPr algn="just"/>
            <a:r>
              <a:rPr lang="hu-HU" sz="2400" dirty="0">
                <a:latin typeface="Calibri" panose="020F0502020204030204" pitchFamily="34" charset="0"/>
                <a:cs typeface="Calibri" panose="020F0502020204030204" pitchFamily="34" charset="0"/>
              </a:rPr>
              <a:t>Az előkészítő foglalkozás alkalmával az utazáson részt vevő évfolyam megismerkedett a célország néprajzi és természet-földrajzi fontos információival, részletesen áttekintettük a programelemek helyszíneit, azoknak történelmi jelentőségét.</a:t>
            </a:r>
          </a:p>
          <a:p>
            <a:pPr algn="just"/>
            <a:r>
              <a:rPr lang="hu-HU" sz="2400" dirty="0">
                <a:latin typeface="Calibri" panose="020F0502020204030204" pitchFamily="34" charset="0"/>
                <a:cs typeface="Calibri" panose="020F0502020204030204" pitchFamily="34" charset="0"/>
              </a:rPr>
              <a:t>A barangoló okos doboz programját először tableteken csapatokban gyakorolhatták a gyerekek, majd a győztesek a kivetítőn bemutathatták a többieknek, hogyan is érték el a közel hibátlan eredményt.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AB679091-1AC7-02CE-40C6-C3EFA9F9B63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798" r="5058" b="9132"/>
          <a:stretch/>
        </p:blipFill>
        <p:spPr>
          <a:xfrm>
            <a:off x="2392326" y="3851886"/>
            <a:ext cx="6071190" cy="27721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944432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ép 8" descr="A képen személy, ruházat, fedett pályás, számítógép látható&#10;&#10;Automatikusan generált leírás">
            <a:extLst>
              <a:ext uri="{FF2B5EF4-FFF2-40B4-BE49-F238E27FC236}">
                <a16:creationId xmlns:a16="http://schemas.microsoft.com/office/drawing/2014/main" id="{C6DFC736-8116-9FFD-9893-BA2419CA31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20" r="2" b="41990"/>
          <a:stretch/>
        </p:blipFill>
        <p:spPr>
          <a:xfrm>
            <a:off x="5162052" y="3272588"/>
            <a:ext cx="6105382" cy="3585411"/>
          </a:xfrm>
          <a:prstGeom prst="rect">
            <a:avLst/>
          </a:prstGeom>
        </p:spPr>
      </p:pic>
      <p:pic>
        <p:nvPicPr>
          <p:cNvPr id="3" name="Kép 2" descr="A képen ruházat, fedett pályás, személy, fal látható&#10;&#10;Automatikusan generált leírás">
            <a:extLst>
              <a:ext uri="{FF2B5EF4-FFF2-40B4-BE49-F238E27FC236}">
                <a16:creationId xmlns:a16="http://schemas.microsoft.com/office/drawing/2014/main" id="{534817BE-3461-733B-5C5B-0CC51134E0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534" r="-1" b="18334"/>
          <a:stretch/>
        </p:blipFill>
        <p:spPr>
          <a:xfrm>
            <a:off x="20" y="9"/>
            <a:ext cx="7279893" cy="3895335"/>
          </a:xfrm>
          <a:custGeom>
            <a:avLst/>
            <a:gdLst/>
            <a:ahLst/>
            <a:cxnLst/>
            <a:rect l="l" t="t" r="r" b="b"/>
            <a:pathLst>
              <a:path w="7279913" h="3895335">
                <a:moveTo>
                  <a:pt x="0" y="0"/>
                </a:moveTo>
                <a:lnTo>
                  <a:pt x="7279913" y="0"/>
                </a:lnTo>
                <a:lnTo>
                  <a:pt x="7279913" y="3116976"/>
                </a:lnTo>
                <a:lnTo>
                  <a:pt x="5011287" y="3116976"/>
                </a:lnTo>
                <a:lnTo>
                  <a:pt x="5011287" y="3895335"/>
                </a:lnTo>
                <a:lnTo>
                  <a:pt x="0" y="3895335"/>
                </a:lnTo>
                <a:close/>
              </a:path>
            </a:pathLst>
          </a:custGeom>
        </p:spPr>
      </p:pic>
      <p:pic>
        <p:nvPicPr>
          <p:cNvPr id="7" name="Kép 6" descr="A képen személy, ruházat, fedett pályás, Tanulás látható&#10;&#10;Automatikusan generált leírás">
            <a:extLst>
              <a:ext uri="{FF2B5EF4-FFF2-40B4-BE49-F238E27FC236}">
                <a16:creationId xmlns:a16="http://schemas.microsoft.com/office/drawing/2014/main" id="{BD3DFC37-14E5-AE3B-56C1-8F0BE70526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26" r="1" b="32052"/>
          <a:stretch/>
        </p:blipFill>
        <p:spPr>
          <a:xfrm>
            <a:off x="7458302" y="-22547"/>
            <a:ext cx="3809132" cy="3139531"/>
          </a:xfrm>
          <a:prstGeom prst="rect">
            <a:avLst/>
          </a:prstGeom>
        </p:spPr>
      </p:pic>
      <p:pic>
        <p:nvPicPr>
          <p:cNvPr id="5" name="Kép 4" descr="A képen személy, ruházat, fedett pályás, számítógép látható&#10;&#10;Automatikusan generált leírás">
            <a:extLst>
              <a:ext uri="{FF2B5EF4-FFF2-40B4-BE49-F238E27FC236}">
                <a16:creationId xmlns:a16="http://schemas.microsoft.com/office/drawing/2014/main" id="{36E7BBA0-D0A7-7B6D-DDC6-5832AE8EFB4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53" r="-1" b="41134"/>
          <a:stretch/>
        </p:blipFill>
        <p:spPr>
          <a:xfrm>
            <a:off x="1" y="4065775"/>
            <a:ext cx="5001186" cy="2792224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25414FA1-2D4C-41DB-83DE-4F3E38C10A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23904" y="0"/>
            <a:ext cx="768096" cy="685800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0381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Kép 4" descr="A képen fedett pályás, szöveg, bútorok, szék látható&#10;&#10;Automatikusan generált leírás">
            <a:extLst>
              <a:ext uri="{FF2B5EF4-FFF2-40B4-BE49-F238E27FC236}">
                <a16:creationId xmlns:a16="http://schemas.microsoft.com/office/drawing/2014/main" id="{2FA77853-1E7B-5628-68DB-3AFCA8BB96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37" r="16625" b="2"/>
          <a:stretch/>
        </p:blipFill>
        <p:spPr>
          <a:xfrm>
            <a:off x="196731" y="170453"/>
            <a:ext cx="3794884" cy="6517096"/>
          </a:xfrm>
          <a:prstGeom prst="rect">
            <a:avLst/>
          </a:prstGeom>
        </p:spPr>
      </p:pic>
      <p:pic>
        <p:nvPicPr>
          <p:cNvPr id="11" name="Kép 10" descr="A képen fedett pályás, fal, bútorok, szék látható&#10;&#10;Automatikusan generált leírás">
            <a:extLst>
              <a:ext uri="{FF2B5EF4-FFF2-40B4-BE49-F238E27FC236}">
                <a16:creationId xmlns:a16="http://schemas.microsoft.com/office/drawing/2014/main" id="{57FE1D42-449A-9BB5-8ACC-AF1C4CE7F2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645" b="-4"/>
          <a:stretch/>
        </p:blipFill>
        <p:spPr>
          <a:xfrm>
            <a:off x="4184141" y="165371"/>
            <a:ext cx="3826711" cy="3176540"/>
          </a:xfrm>
          <a:prstGeom prst="rect">
            <a:avLst/>
          </a:prstGeom>
        </p:spPr>
      </p:pic>
      <p:pic>
        <p:nvPicPr>
          <p:cNvPr id="3" name="Kép 2" descr="A képen szöveg, fedett pályás, fal, ruházat látható&#10;&#10;Automatikusan generált leírás">
            <a:extLst>
              <a:ext uri="{FF2B5EF4-FFF2-40B4-BE49-F238E27FC236}">
                <a16:creationId xmlns:a16="http://schemas.microsoft.com/office/drawing/2014/main" id="{352F981E-89DA-FC10-80B6-3A07968F30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03" r="-3" b="-3"/>
          <a:stretch/>
        </p:blipFill>
        <p:spPr>
          <a:xfrm>
            <a:off x="8193992" y="159910"/>
            <a:ext cx="3826711" cy="3181966"/>
          </a:xfrm>
          <a:prstGeom prst="rect">
            <a:avLst/>
          </a:prstGeom>
        </p:spPr>
      </p:pic>
      <p:pic>
        <p:nvPicPr>
          <p:cNvPr id="7" name="Kép 6" descr="A képen fedett pályás, szöveg, ruházat, fal látható&#10;&#10;Automatikusan generált leírás">
            <a:extLst>
              <a:ext uri="{FF2B5EF4-FFF2-40B4-BE49-F238E27FC236}">
                <a16:creationId xmlns:a16="http://schemas.microsoft.com/office/drawing/2014/main" id="{E6AF7251-E53F-B1EB-C17D-3B1536DF17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30" r="2" b="27938"/>
          <a:stretch/>
        </p:blipFill>
        <p:spPr>
          <a:xfrm>
            <a:off x="4184141" y="3512234"/>
            <a:ext cx="3826711" cy="3175314"/>
          </a:xfrm>
          <a:prstGeom prst="rect">
            <a:avLst/>
          </a:prstGeom>
        </p:spPr>
      </p:pic>
      <p:pic>
        <p:nvPicPr>
          <p:cNvPr id="13" name="Kép 12" descr="A képen fedett pályás, ruházat, bútorok, személy látható&#10;&#10;Automatikusan generált leírás">
            <a:extLst>
              <a:ext uri="{FF2B5EF4-FFF2-40B4-BE49-F238E27FC236}">
                <a16:creationId xmlns:a16="http://schemas.microsoft.com/office/drawing/2014/main" id="{74F42B53-AB25-8511-52BA-0289386EDB0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422" r="-3" b="5012"/>
          <a:stretch/>
        </p:blipFill>
        <p:spPr>
          <a:xfrm>
            <a:off x="8193992" y="3505966"/>
            <a:ext cx="3826711" cy="3181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8422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9179DE42-5613-4B35-A1E6-6CCBAA13C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B898B32-3891-4C3A-8F58-C5969D2E90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9524500" y="0"/>
            <a:ext cx="1219200" cy="685800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AE4806D-B8F9-4679-A68A-9BD21C01A3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361267" y="3681413"/>
            <a:ext cx="4763558" cy="3176587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23">
            <a:extLst>
              <a:ext uri="{FF2B5EF4-FFF2-40B4-BE49-F238E27FC236}">
                <a16:creationId xmlns:a16="http://schemas.microsoft.com/office/drawing/2014/main" id="{52FB45E9-914E-4471-AC87-E475CD5176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25887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15" name="Rectangle 25">
            <a:extLst>
              <a:ext uri="{FF2B5EF4-FFF2-40B4-BE49-F238E27FC236}">
                <a16:creationId xmlns:a16="http://schemas.microsoft.com/office/drawing/2014/main" id="{C310626D-5743-49D4-8F7D-88C4F8F057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2271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3C195FC1-B568-4C72-9902-34CB35DDD7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22712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19" name="Rectangle 27">
            <a:extLst>
              <a:ext uri="{FF2B5EF4-FFF2-40B4-BE49-F238E27FC236}">
                <a16:creationId xmlns:a16="http://schemas.microsoft.com/office/drawing/2014/main" id="{EF2BDF77-362C-43F0-8CBB-A969EC2AE0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25886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4BE96B01-3929-432D-B8C2-ADBCB74C2E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25887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2A6FCDE6-CDE2-4C51-B18E-A95CFB6797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8467"/>
            <a:ext cx="9175713" cy="6866467"/>
          </a:xfrm>
          <a:custGeom>
            <a:avLst/>
            <a:gdLst>
              <a:gd name="connsiteX0" fmla="*/ 0 w 9175713"/>
              <a:gd name="connsiteY0" fmla="*/ 0 h 6866467"/>
              <a:gd name="connsiteX1" fmla="*/ 1249825 w 9175713"/>
              <a:gd name="connsiteY1" fmla="*/ 0 h 6866467"/>
              <a:gd name="connsiteX2" fmla="*/ 1249825 w 9175713"/>
              <a:gd name="connsiteY2" fmla="*/ 8467 h 6866467"/>
              <a:gd name="connsiteX3" fmla="*/ 9175713 w 9175713"/>
              <a:gd name="connsiteY3" fmla="*/ 8467 h 6866467"/>
              <a:gd name="connsiteX4" fmla="*/ 9175713 w 9175713"/>
              <a:gd name="connsiteY4" fmla="*/ 6866467 h 6866467"/>
              <a:gd name="connsiteX5" fmla="*/ 1249825 w 9175713"/>
              <a:gd name="connsiteY5" fmla="*/ 6866467 h 6866467"/>
              <a:gd name="connsiteX6" fmla="*/ 1109382 w 9175713"/>
              <a:gd name="connsiteY6" fmla="*/ 6866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75713" h="6866467">
                <a:moveTo>
                  <a:pt x="0" y="0"/>
                </a:moveTo>
                <a:lnTo>
                  <a:pt x="1249825" y="0"/>
                </a:lnTo>
                <a:lnTo>
                  <a:pt x="1249825" y="8467"/>
                </a:lnTo>
                <a:lnTo>
                  <a:pt x="9175713" y="8467"/>
                </a:lnTo>
                <a:lnTo>
                  <a:pt x="9175713" y="6866467"/>
                </a:lnTo>
                <a:lnTo>
                  <a:pt x="1249825" y="6866467"/>
                </a:lnTo>
                <a:lnTo>
                  <a:pt x="1109382" y="68664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85F188CA-BE5F-63D3-4A2B-F36CE1C5AE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54120" y="1020871"/>
            <a:ext cx="6960759" cy="2849671"/>
          </a:xfrm>
        </p:spPr>
        <p:txBody>
          <a:bodyPr>
            <a:normAutofit/>
          </a:bodyPr>
          <a:lstStyle/>
          <a:p>
            <a:pPr algn="l"/>
            <a:r>
              <a:rPr lang="hu-HU" sz="5100" dirty="0">
                <a:solidFill>
                  <a:srgbClr val="FFFFFF"/>
                </a:solidFill>
              </a:rPr>
              <a:t>Magyarság Háza</a:t>
            </a:r>
          </a:p>
        </p:txBody>
      </p:sp>
      <p:sp>
        <p:nvSpPr>
          <p:cNvPr id="25" name="Isosceles Triangle 24">
            <a:extLst>
              <a:ext uri="{FF2B5EF4-FFF2-40B4-BE49-F238E27FC236}">
                <a16:creationId xmlns:a16="http://schemas.microsoft.com/office/drawing/2014/main" id="{9D2E8756-2465-473A-BA2A-2DB1D62247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992146" y="3271487"/>
            <a:ext cx="220660" cy="186439"/>
          </a:xfrm>
          <a:prstGeom prst="triangl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4350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10BE40E3-5550-4CDD-B4FD-387C33EBF1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71A6B738-E50C-4653-B343-B9D6A5EA27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498768D6-B28C-40A3-B381-39306F5816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23">
              <a:extLst>
                <a:ext uri="{FF2B5EF4-FFF2-40B4-BE49-F238E27FC236}">
                  <a16:creationId xmlns:a16="http://schemas.microsoft.com/office/drawing/2014/main" id="{B27C15B9-7795-4321-AB30-DF1DEF65C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u-HU"/>
            </a:p>
          </p:txBody>
        </p:sp>
        <p:sp>
          <p:nvSpPr>
            <p:cNvPr id="14" name="Rectangle 25">
              <a:extLst>
                <a:ext uri="{FF2B5EF4-FFF2-40B4-BE49-F238E27FC236}">
                  <a16:creationId xmlns:a16="http://schemas.microsoft.com/office/drawing/2014/main" id="{578EC957-1F3F-4C00-B023-C8725C2171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u-HU"/>
            </a:p>
          </p:txBody>
        </p: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3D642632-BBD5-46D6-A91D-9B2BF68219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u-HU"/>
            </a:p>
          </p:txBody>
        </p:sp>
        <p:sp>
          <p:nvSpPr>
            <p:cNvPr id="16" name="Rectangle 27">
              <a:extLst>
                <a:ext uri="{FF2B5EF4-FFF2-40B4-BE49-F238E27FC236}">
                  <a16:creationId xmlns:a16="http://schemas.microsoft.com/office/drawing/2014/main" id="{BF9D518D-AFF5-4DE2-AEE2-0EC15479A9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u-HU"/>
            </a:p>
          </p:txBody>
        </p:sp>
        <p:sp>
          <p:nvSpPr>
            <p:cNvPr id="17" name="Rectangle 28">
              <a:extLst>
                <a:ext uri="{FF2B5EF4-FFF2-40B4-BE49-F238E27FC236}">
                  <a16:creationId xmlns:a16="http://schemas.microsoft.com/office/drawing/2014/main" id="{14EF979B-B00D-460C-BD56-7EEAFB7E0F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u-HU"/>
            </a:p>
          </p:txBody>
        </p:sp>
        <p:sp>
          <p:nvSpPr>
            <p:cNvPr id="18" name="Rectangle 29">
              <a:extLst>
                <a:ext uri="{FF2B5EF4-FFF2-40B4-BE49-F238E27FC236}">
                  <a16:creationId xmlns:a16="http://schemas.microsoft.com/office/drawing/2014/main" id="{3E40F9A1-6B82-400F-9397-26D1D36F1F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u-HU"/>
            </a:p>
          </p:txBody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2EF7DDF1-FF86-4CA4-B08B-8939557EBD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u-HU"/>
            </a:p>
          </p:txBody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6D7C1F89-72B2-4FDC-B9E2-04F52D5C5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u-HU"/>
            </a:p>
          </p:txBody>
        </p:sp>
      </p:grpSp>
      <p:pic>
        <p:nvPicPr>
          <p:cNvPr id="5" name="Kép 4" descr="A képen ruházat, épület, kültéri, ember látható&#10;&#10;Automatikusan generált leírás">
            <a:extLst>
              <a:ext uri="{FF2B5EF4-FFF2-40B4-BE49-F238E27FC236}">
                <a16:creationId xmlns:a16="http://schemas.microsoft.com/office/drawing/2014/main" id="{42006B7E-D423-3EF1-9479-FA3ACB32E0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037" r="-2" b="4820"/>
          <a:stretch/>
        </p:blipFill>
        <p:spPr>
          <a:xfrm>
            <a:off x="4269854" y="-1"/>
            <a:ext cx="7922146" cy="6858001"/>
          </a:xfrm>
          <a:custGeom>
            <a:avLst/>
            <a:gdLst/>
            <a:ahLst/>
            <a:cxnLst/>
            <a:rect l="l" t="t" r="r" b="b"/>
            <a:pathLst>
              <a:path w="7922146" h="6858001">
                <a:moveTo>
                  <a:pt x="379987" y="0"/>
                </a:moveTo>
                <a:lnTo>
                  <a:pt x="5304971" y="0"/>
                </a:lnTo>
                <a:lnTo>
                  <a:pt x="7065281" y="0"/>
                </a:lnTo>
                <a:lnTo>
                  <a:pt x="7397540" y="0"/>
                </a:lnTo>
                <a:lnTo>
                  <a:pt x="7397540" y="1"/>
                </a:lnTo>
                <a:lnTo>
                  <a:pt x="7922146" y="1"/>
                </a:lnTo>
                <a:lnTo>
                  <a:pt x="7922146" y="6858001"/>
                </a:lnTo>
                <a:lnTo>
                  <a:pt x="7065281" y="6858001"/>
                </a:lnTo>
                <a:lnTo>
                  <a:pt x="7065281" y="6858000"/>
                </a:lnTo>
                <a:lnTo>
                  <a:pt x="5932989" y="6858000"/>
                </a:lnTo>
                <a:lnTo>
                  <a:pt x="5932989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</p:spPr>
      </p:pic>
      <p:sp>
        <p:nvSpPr>
          <p:cNvPr id="3" name="Szövegdoboz 2">
            <a:extLst>
              <a:ext uri="{FF2B5EF4-FFF2-40B4-BE49-F238E27FC236}">
                <a16:creationId xmlns:a16="http://schemas.microsoft.com/office/drawing/2014/main" id="{F6B8D6B0-0802-C5AD-CD34-3488BB169A1C}"/>
              </a:ext>
            </a:extLst>
          </p:cNvPr>
          <p:cNvSpPr txBox="1"/>
          <p:nvPr/>
        </p:nvSpPr>
        <p:spPr>
          <a:xfrm>
            <a:off x="601757" y="1203659"/>
            <a:ext cx="3789490" cy="44103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spcBef>
                <a:spcPts val="1000"/>
              </a:spcBef>
              <a:buClr>
                <a:schemeClr val="accent1"/>
              </a:buClr>
              <a:buSzPct val="80000"/>
            </a:pP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2024. </a:t>
            </a:r>
            <a:r>
              <a:rPr lang="en-US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március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18. </a:t>
            </a:r>
          </a:p>
          <a:p>
            <a:pPr algn="just">
              <a:spcBef>
                <a:spcPts val="1000"/>
              </a:spcBef>
              <a:buClr>
                <a:schemeClr val="accent1"/>
              </a:buClr>
              <a:buSzPct val="80000"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tanulmányi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kirándulást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felkészítő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órák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előzték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meg,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melyek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keretein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belül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először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Magyarság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Házába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látogattunk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ahol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egy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erdélyi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származású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zenész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pár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muzsikált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A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falakon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pedig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külhoni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magyarok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festményeit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csodálhattuk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meg. 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4FA5DFF-7FE6-4855-84E6-DFA78EE978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371012" y="0"/>
            <a:ext cx="12192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AFD8CBA-54A3-4363-991B-B9C631BBFA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ectangle 23">
            <a:extLst>
              <a:ext uri="{FF2B5EF4-FFF2-40B4-BE49-F238E27FC236}">
                <a16:creationId xmlns:a16="http://schemas.microsoft.com/office/drawing/2014/main" id="{3F088236-D655-4F88-B238-E167623580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1476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28" name="Rectangle 25">
            <a:extLst>
              <a:ext uri="{FF2B5EF4-FFF2-40B4-BE49-F238E27FC236}">
                <a16:creationId xmlns:a16="http://schemas.microsoft.com/office/drawing/2014/main" id="{3DAC0C92-199E-475C-9390-119A9B027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30" name="Isosceles Triangle 24">
            <a:extLst>
              <a:ext uri="{FF2B5EF4-FFF2-40B4-BE49-F238E27FC236}">
                <a16:creationId xmlns:a16="http://schemas.microsoft.com/office/drawing/2014/main" id="{C4CFB339-0ED8-4FE2-9EF1-6D1375B849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32" name="Rectangle 27">
            <a:extLst>
              <a:ext uri="{FF2B5EF4-FFF2-40B4-BE49-F238E27FC236}">
                <a16:creationId xmlns:a16="http://schemas.microsoft.com/office/drawing/2014/main" id="{31896C80-2069-4431-9C19-83B9137344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4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34" name="Rectangle 28">
            <a:extLst>
              <a:ext uri="{FF2B5EF4-FFF2-40B4-BE49-F238E27FC236}">
                <a16:creationId xmlns:a16="http://schemas.microsoft.com/office/drawing/2014/main" id="{BF120A21-0841-4823-B0C4-28AEBCEF9B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36" name="Rectangle 29">
            <a:extLst>
              <a:ext uri="{FF2B5EF4-FFF2-40B4-BE49-F238E27FC236}">
                <a16:creationId xmlns:a16="http://schemas.microsoft.com/office/drawing/2014/main" id="{DBB05BAE-BBD3-4289-899F-A6851503C6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38" name="Isosceles Triangle 29">
            <a:extLst>
              <a:ext uri="{FF2B5EF4-FFF2-40B4-BE49-F238E27FC236}">
                <a16:creationId xmlns:a16="http://schemas.microsoft.com/office/drawing/2014/main" id="{9874D11C-36F5-4BBE-A490-019A54E953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376518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6742736B-1326-450B-9240-348937388E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9" name="Kép 8" descr="A képen ruházat, személy, fedett pályás, Emberi arc látható&#10;&#10;Automatikusan generált leírás">
            <a:extLst>
              <a:ext uri="{FF2B5EF4-FFF2-40B4-BE49-F238E27FC236}">
                <a16:creationId xmlns:a16="http://schemas.microsoft.com/office/drawing/2014/main" id="{D7E2EE9D-865C-F553-0B4F-85262966E7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3" r="2" b="2"/>
          <a:stretch/>
        </p:blipFill>
        <p:spPr>
          <a:xfrm>
            <a:off x="471944" y="555217"/>
            <a:ext cx="4268712" cy="3339221"/>
          </a:xfrm>
          <a:prstGeom prst="rect">
            <a:avLst/>
          </a:prstGeom>
        </p:spPr>
      </p:pic>
      <p:pic>
        <p:nvPicPr>
          <p:cNvPr id="5" name="Kép 4" descr="A képen ruházat, rajzfilm, képernyőkép, lábbelik látható&#10;&#10;Automatikusan generált leírás">
            <a:extLst>
              <a:ext uri="{FF2B5EF4-FFF2-40B4-BE49-F238E27FC236}">
                <a16:creationId xmlns:a16="http://schemas.microsoft.com/office/drawing/2014/main" id="{7A32F464-B044-32B7-0E80-06056AB5DE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469" b="2"/>
          <a:stretch/>
        </p:blipFill>
        <p:spPr>
          <a:xfrm rot="5400000">
            <a:off x="388293" y="4163232"/>
            <a:ext cx="2226786" cy="2048359"/>
          </a:xfrm>
          <a:prstGeom prst="rect">
            <a:avLst/>
          </a:prstGeom>
        </p:spPr>
      </p:pic>
      <p:pic>
        <p:nvPicPr>
          <p:cNvPr id="3" name="Kép 2" descr="A képen ruházat, személy, fal, fedett pályás látható&#10;&#10;Automatikusan generált leírás">
            <a:extLst>
              <a:ext uri="{FF2B5EF4-FFF2-40B4-BE49-F238E27FC236}">
                <a16:creationId xmlns:a16="http://schemas.microsoft.com/office/drawing/2014/main" id="{CA4B4FDF-21C6-2179-D2CB-EC23DEE5D4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39" r="7718" b="6"/>
          <a:stretch/>
        </p:blipFill>
        <p:spPr>
          <a:xfrm>
            <a:off x="2686733" y="4072045"/>
            <a:ext cx="2053923" cy="2228761"/>
          </a:xfrm>
          <a:prstGeom prst="rect">
            <a:avLst/>
          </a:prstGeom>
        </p:spPr>
      </p:pic>
      <p:pic>
        <p:nvPicPr>
          <p:cNvPr id="7" name="Kép 6" descr="A képen ruházat, személy, fedett pályás, lábbelik látható&#10;&#10;Automatikusan generált leírás">
            <a:extLst>
              <a:ext uri="{FF2B5EF4-FFF2-40B4-BE49-F238E27FC236}">
                <a16:creationId xmlns:a16="http://schemas.microsoft.com/office/drawing/2014/main" id="{6ADCDF8C-36FC-CD27-D6F4-3D2A485A36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408"/>
          <a:stretch/>
        </p:blipFill>
        <p:spPr>
          <a:xfrm>
            <a:off x="4933183" y="555218"/>
            <a:ext cx="6786873" cy="5745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436586"/>
      </p:ext>
    </p:extLst>
  </p:cSld>
  <p:clrMapOvr>
    <a:masterClrMapping/>
  </p:clrMapOvr>
</p:sld>
</file>

<file path=ppt/theme/theme1.xml><?xml version="1.0" encoding="utf-8"?>
<a:theme xmlns:a="http://schemas.openxmlformats.org/drawingml/2006/main" name="Dimenzió">
  <a:themeElements>
    <a:clrScheme name="Dimenzió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Dimenzió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imenzió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30</TotalTime>
  <Words>111</Words>
  <Application>Microsoft Office PowerPoint</Application>
  <PresentationFormat>Szélesvásznú</PresentationFormat>
  <Paragraphs>9</Paragraphs>
  <Slides>8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8</vt:i4>
      </vt:variant>
    </vt:vector>
  </HeadingPairs>
  <TitlesOfParts>
    <vt:vector size="14" baseType="lpstr">
      <vt:lpstr>Arial</vt:lpstr>
      <vt:lpstr>Calibri</vt:lpstr>
      <vt:lpstr>Georgia</vt:lpstr>
      <vt:lpstr>Trebuchet MS</vt:lpstr>
      <vt:lpstr>Wingdings 3</vt:lpstr>
      <vt:lpstr>Dimenzió</vt:lpstr>
      <vt:lpstr>Határtalanul program</vt:lpstr>
      <vt:lpstr>Barangoló/Okosdoboz</vt:lpstr>
      <vt:lpstr>PowerPoint-bemutató</vt:lpstr>
      <vt:lpstr>PowerPoint-bemutató</vt:lpstr>
      <vt:lpstr>PowerPoint-bemutató</vt:lpstr>
      <vt:lpstr>Magyarság Háza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O365 felhasználó</dc:creator>
  <cp:lastModifiedBy>O365 felhasználó</cp:lastModifiedBy>
  <cp:revision>5</cp:revision>
  <dcterms:created xsi:type="dcterms:W3CDTF">2024-07-24T08:52:33Z</dcterms:created>
  <dcterms:modified xsi:type="dcterms:W3CDTF">2024-07-24T09:23:33Z</dcterms:modified>
</cp:coreProperties>
</file>